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62" r:id="rId3"/>
    <p:sldId id="263" r:id="rId4"/>
    <p:sldId id="264" r:id="rId5"/>
    <p:sldId id="265" r:id="rId6"/>
    <p:sldId id="267" r:id="rId7"/>
    <p:sldId id="266" r:id="rId8"/>
    <p:sldId id="268" r:id="rId9"/>
    <p:sldId id="270" r:id="rId10"/>
    <p:sldId id="269" r:id="rId11"/>
    <p:sldId id="271" r:id="rId12"/>
    <p:sldId id="272" r:id="rId13"/>
    <p:sldId id="273" r:id="rId14"/>
    <p:sldId id="286" r:id="rId15"/>
    <p:sldId id="287" r:id="rId16"/>
    <p:sldId id="288" r:id="rId17"/>
    <p:sldId id="289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0" r:id="rId30"/>
    <p:sldId id="291" r:id="rId31"/>
    <p:sldId id="292" r:id="rId32"/>
    <p:sldId id="293" r:id="rId33"/>
    <p:sldId id="295" r:id="rId34"/>
    <p:sldId id="294" r:id="rId35"/>
    <p:sldId id="296" r:id="rId36"/>
    <p:sldId id="297" r:id="rId37"/>
    <p:sldId id="298" r:id="rId38"/>
    <p:sldId id="299" r:id="rId39"/>
    <p:sldId id="300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40714" autoAdjust="0"/>
    <p:restoredTop sz="94660"/>
  </p:normalViewPr>
  <p:slideViewPr>
    <p:cSldViewPr>
      <p:cViewPr varScale="1">
        <p:scale>
          <a:sx n="128" d="100"/>
          <a:sy n="128" d="100"/>
        </p:scale>
        <p:origin x="-17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94005-5635-4437-8201-190AD5E5B1CC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FCFAC-60D8-479F-888F-BB47A85A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5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2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2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3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0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E013D-D768-427B-B823-21CF93381955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grigory.us/big-data-class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grigory@grigory.u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hinton/absps/naturebp.pdf" TargetMode="External"/><Relationship Id="rId2" Type="http://schemas.openxmlformats.org/officeDocument/2006/relationships/hyperlink" Target="http://www.magicbroom.info/Papers/DuchiHaSi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tijmen/csc321/slides/lecture_slides_lec6.pdf" TargetMode="External"/><Relationship Id="rId5" Type="http://schemas.openxmlformats.org/officeDocument/2006/relationships/hyperlink" Target="http://jmlr.org/proceedings/papers/v15/mcmahan11b/mcmahan11b.pdf" TargetMode="External"/><Relationship Id="rId4" Type="http://schemas.openxmlformats.org/officeDocument/2006/relationships/hyperlink" Target="http://arxiv.org/pdf/1412.6980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0"/>
            <a:ext cx="85344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70C0"/>
                </a:solidFill>
              </a:rPr>
              <a:t>CIS 700: </a:t>
            </a:r>
            <a:br>
              <a:rPr lang="en-US" sz="6000" b="1" dirty="0" smtClean="0">
                <a:solidFill>
                  <a:srgbClr val="0070C0"/>
                </a:solidFill>
              </a:rPr>
            </a:br>
            <a:r>
              <a:rPr lang="en-US" sz="6000" b="1" dirty="0" smtClean="0">
                <a:solidFill>
                  <a:srgbClr val="0070C0"/>
                </a:solidFill>
              </a:rPr>
              <a:t>“algorithms for Big Data”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752600"/>
          </a:xfrm>
        </p:spPr>
        <p:txBody>
          <a:bodyPr/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873432"/>
            <a:ext cx="1981200" cy="652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65552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Lecture </a:t>
            </a:r>
            <a:r>
              <a:rPr lang="en-US" sz="4800" b="1" dirty="0" smtClean="0"/>
              <a:t>10: </a:t>
            </a:r>
            <a:endParaRPr lang="en-US" sz="4800" b="1" dirty="0" smtClean="0"/>
          </a:p>
          <a:p>
            <a:pPr algn="ctr"/>
            <a:r>
              <a:rPr lang="en-US" sz="4800" b="1" dirty="0" smtClean="0"/>
              <a:t>Massively Parallel Algorithms</a:t>
            </a:r>
            <a:endParaRPr lang="en-US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34441" y="422518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Slides at </a:t>
            </a:r>
            <a:r>
              <a:rPr lang="en-US" sz="2800" dirty="0" smtClean="0">
                <a:hlinkClick r:id="rId4"/>
              </a:rPr>
              <a:t>http://grigory.us/big-data-class.html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56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Mark every vertex </a:t>
                </a:r>
                <a:r>
                  <a:rPr lang="en-US" dirty="0"/>
                  <a:t> as </a:t>
                </a:r>
                <a:r>
                  <a:rPr lang="en-US" b="1" dirty="0"/>
                  <a:t>active</a:t>
                </a:r>
                <a:r>
                  <a:rPr lang="en-US" dirty="0"/>
                  <a:t> and </a:t>
                </a:r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b="0" i="1" dirty="0" smtClean="0">
                        <a:latin typeface="Cambria Math"/>
                      </a:rPr>
                      <m:t>𝜋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phases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1</m:t>
                    </m:r>
                    <m:r>
                      <a:rPr lang="en-US" i="1" dirty="0" smtClean="0">
                        <a:latin typeface="Cambria Math"/>
                      </a:rPr>
                      <m:t>,</m:t>
                    </m:r>
                    <m:r>
                      <a:rPr lang="en-US" i="1" dirty="0" smtClean="0">
                        <a:latin typeface="Cambria Math"/>
                      </a:rPr>
                      <m:t>2</m:t>
                    </m:r>
                    <m:r>
                      <a:rPr lang="en-US" i="1" dirty="0" smtClean="0">
                        <a:latin typeface="Cambria Math"/>
                      </a:rPr>
                      <m:t>,…,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</m:t>
                    </m:r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do:</a:t>
                </a:r>
              </a:p>
              <a:p>
                <a:pPr lvl="1"/>
                <a:r>
                  <a:rPr lang="en-US" dirty="0"/>
                  <a:t>Call each </a:t>
                </a:r>
                <a:r>
                  <a:rPr lang="en-US" b="1" dirty="0"/>
                  <a:t>active</a:t>
                </a:r>
                <a:r>
                  <a:rPr lang="en-US" dirty="0"/>
                  <a:t> vertex a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 with probability 1/2. If v is </a:t>
                </a:r>
                <a:r>
                  <a:rPr lang="en-US" dirty="0" smtClean="0"/>
                  <a:t>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, mark all vertices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as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(with respect to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 is not empty, mark w </a:t>
                </a:r>
                <a:r>
                  <a:rPr lang="en-US" b="1" dirty="0"/>
                  <a:t>passive</a:t>
                </a:r>
                <a:r>
                  <a:rPr lang="en-US" dirty="0"/>
                  <a:t> and </a:t>
                </a:r>
                <a:r>
                  <a:rPr lang="en-US" dirty="0" err="1"/>
                  <a:t>relabel</a:t>
                </a:r>
                <a:r>
                  <a:rPr lang="en-US" dirty="0"/>
                  <a:t> each vertex with label w by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Output the set of </a:t>
                </a:r>
                <a:r>
                  <a:rPr lang="en-US" dirty="0" smtClean="0"/>
                  <a:t>CCs, </a:t>
                </a:r>
                <a:r>
                  <a:rPr lang="en-US" dirty="0"/>
                  <a:t>where vertices having the same label according to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 are in the same component.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r="-1259" b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2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Analysis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229600" cy="5562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If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𝑢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then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and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 are in the same </a:t>
                </a:r>
                <a:r>
                  <a:rPr lang="en-US" dirty="0" smtClean="0"/>
                  <a:t>CC.</a:t>
                </a:r>
              </a:p>
              <a:p>
                <a:r>
                  <a:rPr lang="en-US" dirty="0" smtClean="0"/>
                  <a:t>Unique labels </a:t>
                </a:r>
                <a:r>
                  <a:rPr lang="en-US" dirty="0" err="1" smtClean="0"/>
                  <a:t>w.h.p</a:t>
                </a:r>
                <a:r>
                  <a:rPr lang="en-US" dirty="0" smtClean="0"/>
                  <a:t> </a:t>
                </a:r>
                <a:r>
                  <a:rPr lang="en-US" dirty="0"/>
                  <a:t>after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phases. </a:t>
                </a:r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every </a:t>
                </a:r>
                <a:r>
                  <a:rPr lang="en-US" dirty="0" smtClean="0"/>
                  <a:t>CC # active </a:t>
                </a:r>
                <a:r>
                  <a:rPr lang="en-US" dirty="0"/>
                  <a:t>vertices </a:t>
                </a:r>
                <a:r>
                  <a:rPr lang="en-US" dirty="0" smtClean="0"/>
                  <a:t>reduces </a:t>
                </a:r>
                <a:r>
                  <a:rPr lang="en-US" dirty="0"/>
                  <a:t>by a constant factor in every phase.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Half </a:t>
                </a:r>
                <a:r>
                  <a:rPr lang="en-US" dirty="0"/>
                  <a:t>of the active vertices </a:t>
                </a:r>
                <a:r>
                  <a:rPr lang="en-US" dirty="0" smtClean="0"/>
                  <a:t>declared </a:t>
                </a:r>
                <a:r>
                  <a:rPr lang="en-US" dirty="0"/>
                  <a:t>as non-leaders.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:r>
                  <a:rPr lang="en-US" dirty="0"/>
                  <a:t>an 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 vertex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at </a:t>
                </a:r>
                <a:r>
                  <a:rPr lang="en-US" dirty="0"/>
                  <a:t>least two different labels in the </a:t>
                </a:r>
                <a:r>
                  <a:rPr lang="en-US" dirty="0" smtClean="0"/>
                  <a:t>CC of</a:t>
                </a:r>
                <a:r>
                  <a:rPr lang="en-US" dirty="0"/>
                  <a:t> v then there </a:t>
                </a:r>
                <a:r>
                  <a:rPr lang="en-US" dirty="0" smtClean="0"/>
                  <a:t>is </a:t>
                </a:r>
                <a:r>
                  <a:rPr lang="en-US" dirty="0"/>
                  <a:t>an edge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err="1">
                        <a:latin typeface="Cambria Math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such that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>
                        <a:latin typeface="Cambria Math"/>
                      </a:rPr>
                      <m:t>)≠ℓ(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marked </a:t>
                </a:r>
                <a:r>
                  <a:rPr lang="en-US" dirty="0"/>
                  <a:t>as a 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 with probability </a:t>
                </a:r>
                <a:r>
                  <a:rPr lang="en-US" dirty="0" smtClean="0"/>
                  <a:t>1/2; </a:t>
                </a:r>
                <a:r>
                  <a:rPr lang="en-US" dirty="0"/>
                  <a:t>in expectation half of the active non-leader vertices will change their </a:t>
                </a:r>
                <a:r>
                  <a:rPr lang="en-US" dirty="0" smtClean="0"/>
                  <a:t>label. </a:t>
                </a:r>
              </a:p>
              <a:p>
                <a:pPr lvl="1"/>
                <a:r>
                  <a:rPr lang="en-US" dirty="0" smtClean="0"/>
                  <a:t>Overall</a:t>
                </a:r>
                <a:r>
                  <a:rPr lang="en-US" dirty="0"/>
                  <a:t>, </a:t>
                </a:r>
                <a:r>
                  <a:rPr lang="en-US" dirty="0" smtClean="0"/>
                  <a:t>expect</a:t>
                </a:r>
                <a:r>
                  <a:rPr lang="en-US" dirty="0"/>
                  <a:t> 1/4 of labels to disappear.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 after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 </a:t>
                </a:r>
                <a:r>
                  <a:rPr lang="en-US" dirty="0" smtClean="0"/>
                  <a:t># of </a:t>
                </a:r>
                <a:r>
                  <a:rPr lang="en-US" dirty="0"/>
                  <a:t>active labels in every connected component will drop to one </a:t>
                </a:r>
                <a:r>
                  <a:rPr lang="en-US" dirty="0" err="1" smtClean="0"/>
                  <a:t>w.h.p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229600" cy="5562600"/>
              </a:xfrm>
              <a:blipFill rotWithShape="1">
                <a:blip r:embed="rId2"/>
                <a:stretch>
                  <a:fillRect l="-1259" t="-1645" r="-370" b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9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Implementation Details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Distributed data structure 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maintain labels, ids, leader/non-leader status, etc.</a:t>
                </a:r>
              </a:p>
              <a:p>
                <a:pPr lvl="1"/>
                <a:r>
                  <a:rPr lang="en-US" dirty="0" smtClean="0"/>
                  <a:t>O(1) rounds per stage to update the data structure</a:t>
                </a:r>
                <a:endParaRPr lang="en-US" dirty="0"/>
              </a:p>
              <a:p>
                <a:r>
                  <a:rPr lang="en-US" dirty="0" smtClean="0"/>
                  <a:t>Edges stored locally with all auxiliary info</a:t>
                </a:r>
              </a:p>
              <a:p>
                <a:pPr lvl="1"/>
                <a:r>
                  <a:rPr lang="en-US" dirty="0" smtClean="0"/>
                  <a:t>Between stages: use distributed data structure to update local info on edges</a:t>
                </a:r>
                <a:endParaRPr lang="en-US" dirty="0"/>
              </a:p>
              <a:p>
                <a:r>
                  <a:rPr lang="en-US" dirty="0" smtClean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(w.r.t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non-leader,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 smtClean="0"/>
                  <a:t>) edges sends an update to the distributed data structure</a:t>
                </a:r>
              </a:p>
              <a:p>
                <a:r>
                  <a:rPr lang="en-US" dirty="0" smtClean="0"/>
                  <a:t>Much faster with Distributed Hash Table Service (DHT)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[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Kiveris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Lattanzi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Mirrokni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Rastogi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Vassilvitskii’14]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185" t="-181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3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Applications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same reductions as in streaming:</a:t>
            </a:r>
          </a:p>
          <a:p>
            <a:pPr lvl="1"/>
            <a:r>
              <a:rPr lang="en-US" dirty="0" err="1" smtClean="0"/>
              <a:t>Bipartiteness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k-connectivity</a:t>
            </a:r>
          </a:p>
          <a:p>
            <a:pPr lvl="1"/>
            <a:r>
              <a:rPr lang="en-US" dirty="0" smtClean="0"/>
              <a:t>Cut-</a:t>
            </a:r>
            <a:r>
              <a:rPr lang="en-US" dirty="0" err="1" smtClean="0"/>
              <a:t>sparsification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Approximating </a:t>
            </a:r>
            <a:r>
              <a:rPr lang="en-US" b="1" dirty="0" smtClean="0">
                <a:solidFill>
                  <a:srgbClr val="0070C0"/>
                </a:solidFill>
              </a:rPr>
              <a:t>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			     Euclidean 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(“easy”)</a:t>
            </a:r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(“hard”)</a:t>
            </a:r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303314" y="4132048"/>
            <a:ext cx="3781582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</a:t>
            </a:r>
            <a:r>
              <a:rPr lang="en-US" sz="2800" b="1" dirty="0" smtClean="0">
                <a:solidFill>
                  <a:srgbClr val="FF0000"/>
                </a:solidFill>
              </a:rPr>
              <a:t>Models, but bad running time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75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3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97007"/>
            <a:ext cx="4157853" cy="309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4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</m:t>
                    </m:r>
                    <m:r>
                      <a:rPr lang="en-US" sz="22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</m:t>
                    </m:r>
                    <m:r>
                      <m:rPr>
                        <m:nor/>
                      </m:rPr>
                      <a:rPr lang="en-US" sz="2200" dirty="0"/>
                      <m:t>1</m:t>
                    </m:r>
                    <m:r>
                      <m:rPr>
                        <m:nor/>
                      </m:rPr>
                      <a:rPr lang="en-US" sz="2200" dirty="0"/>
                      <m:t>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</m:t>
                        </m:r>
                        <m:r>
                          <a:rPr lang="en-US" sz="2800" i="1" dirty="0" smtClean="0">
                            <a:latin typeface="Cambria Math"/>
                          </a:rPr>
                          <m:t>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size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</m:t>
                    </m:r>
                    <m:r>
                      <a:rPr lang="en-US" i="1" dirty="0" smtClean="0">
                        <a:latin typeface="Cambria Math"/>
                      </a:rPr>
                      <m:t>&lt;</m:t>
                    </m:r>
                    <m:r>
                      <a:rPr lang="en-US" b="0" i="1" dirty="0" smtClean="0">
                        <a:latin typeface="Cambria Math"/>
                      </a:rPr>
                      <m:t>𝜖</m:t>
                    </m:r>
                    <m:r>
                      <a:rPr lang="en-US" i="1" dirty="0" smtClean="0">
                        <a:latin typeface="Cambria Math"/>
                      </a:rPr>
                      <m:t>&lt;</m:t>
                    </m:r>
                    <m:r>
                      <a:rPr lang="en-US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</a:t>
                </a:r>
                <a:r>
                  <a:rPr lang="en-US" dirty="0" smtClean="0"/>
                  <a:t>problem (often size </a:t>
                </a:r>
                <a:r>
                  <a:rPr lang="en-US" dirty="0" smtClean="0"/>
                  <a:t>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765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size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 smtClean="0"/>
                  <a:t>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4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4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i="1" dirty="0" smtClean="0">
                          <a:latin typeface="Cambria Math"/>
                        </a:rPr>
                        <m:t>𝑂</m:t>
                      </m:r>
                      <m:r>
                        <a:rPr lang="en-US" sz="2800" i="1" dirty="0" smtClean="0"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blipFill rotWithShape="1">
                <a:blip r:embed="rId10"/>
                <a:stretch>
                  <a:fillRect r="-5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78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5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𝑴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69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51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</a:t>
                </a:r>
                <a:r>
                  <a:rPr lang="en-US" b="1" dirty="0" smtClean="0"/>
                  <a:t>time locally</a:t>
                </a:r>
                <a:r>
                  <a:rPr lang="en-US" dirty="0" smtClean="0"/>
                  <a:t>: </a:t>
                </a:r>
                <a:r>
                  <a:rPr lang="en-US" dirty="0"/>
                  <a:t>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 smtClean="0"/>
                  <a:t>Implementation </a:t>
                </a:r>
                <a:r>
                  <a:rPr lang="en-US" dirty="0" smtClean="0"/>
                  <a:t>in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7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simple “divide-and-conquer” Arora-Mitchell-style algorithm (unlike for general matching)</a:t>
                </a:r>
              </a:p>
              <a:p>
                <a:r>
                  <a:rPr lang="en-US" sz="2400" dirty="0"/>
                  <a:t>Only 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6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2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Open problems:</a:t>
                </a:r>
              </a:p>
              <a:p>
                <a:r>
                  <a:rPr lang="en-US" dirty="0" err="1" smtClean="0"/>
                  <a:t>Exetension</a:t>
                </a:r>
                <a:r>
                  <a:rPr lang="en-US" dirty="0" smtClean="0"/>
                  <a:t> to high dimensions?</a:t>
                </a:r>
              </a:p>
              <a:p>
                <a:pPr lvl="1"/>
                <a:r>
                  <a:rPr lang="en-US" dirty="0"/>
                  <a:t>Probably no, reduce from connectivity =&gt; conditional lower bound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rounds for MST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difficult setting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(can do </a:t>
                </a:r>
                <a:r>
                  <a:rPr lang="en-US" dirty="0"/>
                  <a:t>JL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Streaming </a:t>
                </a:r>
                <a:r>
                  <a:rPr lang="en-US" dirty="0" err="1" smtClean="0"/>
                  <a:t>alg</a:t>
                </a:r>
                <a:r>
                  <a:rPr lang="en-US" dirty="0" smtClean="0"/>
                  <a:t>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EMD</a:t>
                </a:r>
                <a:r>
                  <a:rPr lang="en-US" dirty="0" smtClean="0"/>
                  <a:t> and </a:t>
                </a:r>
                <a:r>
                  <a:rPr lang="en-US" b="1" dirty="0" err="1" smtClean="0">
                    <a:solidFill>
                      <a:srgbClr val="0070C0"/>
                    </a:solidFill>
                  </a:rPr>
                  <a:t>Transporation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Cost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Our work: </a:t>
                </a:r>
              </a:p>
              <a:p>
                <a:pPr lvl="1"/>
                <a:r>
                  <a:rPr lang="en-US" dirty="0" smtClean="0"/>
                  <a:t>First near-linear time algorithm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Transportation Cost</a:t>
                </a:r>
              </a:p>
              <a:p>
                <a:pPr lvl="1"/>
                <a:r>
                  <a:rPr lang="en-US" dirty="0" smtClean="0"/>
                  <a:t>Is it possible to reconstruct the solution itself?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  <a:blipFill rotWithShape="1">
                <a:blip r:embed="rId3"/>
                <a:stretch>
                  <a:fillRect l="-1754" t="-2586" r="-982"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9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Class Project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Survey of 3-5 research papers</a:t>
            </a:r>
          </a:p>
          <a:p>
            <a:pPr lvl="1"/>
            <a:r>
              <a:rPr lang="en-US" dirty="0" smtClean="0"/>
              <a:t>Closely related to the topics of the class</a:t>
            </a:r>
          </a:p>
          <a:p>
            <a:pPr lvl="2"/>
            <a:r>
              <a:rPr lang="en-US" dirty="0" smtClean="0"/>
              <a:t>Streaming</a:t>
            </a:r>
          </a:p>
          <a:p>
            <a:pPr lvl="2"/>
            <a:r>
              <a:rPr lang="en-US" dirty="0" err="1" smtClean="0"/>
              <a:t>MapReduce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Convex </a:t>
            </a:r>
            <a:r>
              <a:rPr lang="en-US" dirty="0" err="1" smtClean="0"/>
              <a:t>Optmization</a:t>
            </a:r>
            <a:endParaRPr lang="en-US" dirty="0" smtClean="0"/>
          </a:p>
          <a:p>
            <a:pPr lvl="2"/>
            <a:r>
              <a:rPr lang="en-US" dirty="0" err="1" smtClean="0"/>
              <a:t>Sublinear</a:t>
            </a:r>
            <a:r>
              <a:rPr lang="en-US" dirty="0" smtClean="0"/>
              <a:t> Time Algorithms</a:t>
            </a:r>
          </a:p>
          <a:p>
            <a:pPr lvl="1"/>
            <a:r>
              <a:rPr lang="en-US" dirty="0" smtClean="0"/>
              <a:t>Office hours if you need suggestions</a:t>
            </a:r>
            <a:endParaRPr lang="en-US" dirty="0" smtClean="0"/>
          </a:p>
          <a:p>
            <a:pPr lvl="1"/>
            <a:r>
              <a:rPr lang="en-US" dirty="0" smtClean="0"/>
              <a:t>Individual or groups of 2 people</a:t>
            </a:r>
          </a:p>
          <a:p>
            <a:pPr lvl="1"/>
            <a:r>
              <a:rPr lang="en-US" b="1" dirty="0" smtClean="0"/>
              <a:t>Deadline</a:t>
            </a:r>
            <a:r>
              <a:rPr lang="en-US" dirty="0" smtClean="0"/>
              <a:t>: December 18, 2015 at 23:59 EST</a:t>
            </a:r>
          </a:p>
          <a:p>
            <a:r>
              <a:rPr lang="en-US" dirty="0" smtClean="0"/>
              <a:t>Submission by e-mail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grigory@grigory.us</a:t>
            </a:r>
            <a:endParaRPr lang="en-US" dirty="0" smtClean="0"/>
          </a:p>
          <a:p>
            <a:pPr lvl="1"/>
            <a:r>
              <a:rPr lang="en-US" dirty="0" smtClean="0"/>
              <a:t>Submission Email Title: Project + Space + “Your Name”</a:t>
            </a:r>
          </a:p>
          <a:p>
            <a:pPr lvl="1"/>
            <a:r>
              <a:rPr lang="en-US" dirty="0" smtClean="0"/>
              <a:t>One submission per group listing participants</a:t>
            </a:r>
            <a:endParaRPr lang="en-US" dirty="0" smtClean="0"/>
          </a:p>
          <a:p>
            <a:pPr lvl="1"/>
            <a:r>
              <a:rPr lang="en-US" dirty="0" smtClean="0"/>
              <a:t>Submission format</a:t>
            </a:r>
          </a:p>
          <a:p>
            <a:pPr lvl="2"/>
            <a:r>
              <a:rPr lang="en-US" dirty="0" smtClean="0"/>
              <a:t>PDF from </a:t>
            </a:r>
            <a:r>
              <a:rPr lang="en-US" dirty="0" err="1" smtClean="0"/>
              <a:t>LaTeX</a:t>
            </a:r>
            <a:r>
              <a:rPr lang="en-US" dirty="0" smtClean="0"/>
              <a:t> (best)</a:t>
            </a:r>
          </a:p>
          <a:p>
            <a:pPr lvl="2"/>
            <a:r>
              <a:rPr lang="en-US" dirty="0" smtClean="0"/>
              <a:t>PDF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4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Ideally</a:t>
                </a:r>
                <a:r>
                  <a:rPr lang="en-US" sz="3000" b="1" dirty="0" smtClean="0"/>
                  <a:t>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461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Example: Gradient Descent in </a:t>
            </a:r>
            <a:r>
              <a:rPr lang="en-US" dirty="0" err="1" smtClean="0">
                <a:solidFill>
                  <a:schemeClr val="accent1"/>
                </a:solidFill>
              </a:rPr>
              <a:t>TensorFlow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Gradient Descent (covered in class)</a:t>
            </a:r>
          </a:p>
          <a:p>
            <a:pPr fontAlgn="base"/>
            <a:r>
              <a:rPr lang="en-US" dirty="0" err="1"/>
              <a:t>Adagrad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http://www.magicbroom.info/Papers/DuchiHaSi10.pdf</a:t>
            </a:r>
            <a:endParaRPr lang="en-US" dirty="0"/>
          </a:p>
          <a:p>
            <a:pPr fontAlgn="base"/>
            <a:r>
              <a:rPr lang="en-US" dirty="0"/>
              <a:t>Momentum (stochastic gradient descent + tweaks): </a:t>
            </a:r>
            <a:r>
              <a:rPr lang="en-US" u="sng" dirty="0">
                <a:hlinkClick r:id="rId3"/>
              </a:rPr>
              <a:t>http://www.cs.toronto.edu/~hinton/absps/naturebp.pdf</a:t>
            </a:r>
            <a:endParaRPr lang="en-US" dirty="0"/>
          </a:p>
          <a:p>
            <a:pPr fontAlgn="base"/>
            <a:r>
              <a:rPr lang="en-US" dirty="0"/>
              <a:t>Adam (Adaptive + momentum): </a:t>
            </a:r>
            <a:r>
              <a:rPr lang="en-US" u="sng" dirty="0">
                <a:hlinkClick r:id="rId4"/>
              </a:rPr>
              <a:t>http://arxiv.org/pdf/1412.6980.pdf</a:t>
            </a:r>
            <a:endParaRPr lang="en-US" dirty="0"/>
          </a:p>
          <a:p>
            <a:pPr fontAlgn="base"/>
            <a:r>
              <a:rPr lang="en-US" dirty="0"/>
              <a:t>FTRL: </a:t>
            </a:r>
            <a:r>
              <a:rPr lang="en-US" u="sng" dirty="0">
                <a:hlinkClick r:id="rId5"/>
              </a:rPr>
              <a:t>http://jmlr.org/proceedings/papers/v15/mcmahan11b/mcmahan11b.pdf</a:t>
            </a:r>
            <a:endParaRPr lang="en-US" dirty="0"/>
          </a:p>
          <a:p>
            <a:pPr fontAlgn="base"/>
            <a:r>
              <a:rPr lang="en-US" dirty="0" err="1"/>
              <a:t>RMSProp</a:t>
            </a:r>
            <a:r>
              <a:rPr lang="en-US" dirty="0"/>
              <a:t>: </a:t>
            </a:r>
            <a:r>
              <a:rPr lang="en-US" u="sng" dirty="0">
                <a:hlinkClick r:id="rId6"/>
              </a:rPr>
              <a:t>http://www.cs.toronto.edu/~tijmen/csc321/slides/lecture_slides_lec6.pdf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K-means Clustering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X</m:t>
                    </m:r>
                    <m:r>
                      <a:rPr lang="en-US" b="0" i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 find a set of centers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that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∈[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]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NP-hard problem</a:t>
                </a:r>
              </a:p>
              <a:p>
                <a:r>
                  <a:rPr lang="en-US" dirty="0" smtClean="0"/>
                  <a:t>Popular heuristic local search (Lloyd’s alg.)</a:t>
                </a:r>
              </a:p>
              <a:p>
                <a:r>
                  <a:rPr lang="en-US" dirty="0" smtClean="0"/>
                  <a:t>For a fixed partitioning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6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Dimension reduction for K-means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5257800"/>
              </a:xfrm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be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∀</m:t>
                      </m:r>
                      <m:r>
                        <a:rPr lang="en-US" sz="2400" b="0" i="1" smtClean="0">
                          <a:latin typeface="Cambria Math"/>
                        </a:rPr>
                        <m:t>𝑖</m:t>
                      </m:r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latin typeface="Cambria Math"/>
                        </a:rPr>
                        <m:t>𝑗</m:t>
                      </m:r>
                      <m:r>
                        <a:rPr lang="en-US" sz="2400" b="0" i="1" smtClean="0">
                          <a:latin typeface="Cambria Math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𝜖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≤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𝜖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 smtClean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-approx. clustering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is an optimal clustering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Lemma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5257800"/>
              </a:xfrm>
              <a:blipFill rotWithShape="1">
                <a:blip r:embed="rId2"/>
                <a:stretch>
                  <a:fillRect l="-1517" t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Dimension reduction for K-means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371600"/>
                <a:ext cx="8839200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inf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 smtClean="0"/>
                  <a:t> be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∀</m:t>
                      </m:r>
                      <m:r>
                        <a:rPr lang="en-US" sz="2400" b="0" i="1" smtClean="0">
                          <a:latin typeface="Cambria Math"/>
                        </a:rPr>
                        <m:t>𝑖</m:t>
                      </m:r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latin typeface="Cambria Math"/>
                        </a:rPr>
                        <m:t>𝑗</m:t>
                      </m:r>
                      <m:r>
                        <a:rPr lang="en-US" sz="2400" b="0" i="1" smtClean="0">
                          <a:latin typeface="Cambria Math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𝜖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≤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𝜖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 smtClean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-approx. clustering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is an optimal clustering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Lemma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/>
                          </a:rPr>
                          <m:t>log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suffices by the JL-lemma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371600"/>
                <a:ext cx="8839200" cy="5257800"/>
              </a:xfrm>
              <a:blipFill rotWithShape="1">
                <a:blip r:embed="rId2"/>
                <a:stretch>
                  <a:fillRect l="-1379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7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Dimension reduction for K-means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Fix a partition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den>
                                          </m:f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∈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 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−2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latin typeface="Cambria Math"/>
                                                    </a:rPr>
                                                    <m:t>P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/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</m:e>
                                  </m:nary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∈</m:t>
                                                      </m:r>
                                                      <m:r>
                                                        <a:rPr lang="en-US" b="0" i="0" smtClean="0">
                                                          <a:latin typeface="Cambria Math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b="0" i="0" smtClean="0">
                                                          <a:latin typeface="Cambria Math"/>
                                                        </a:rPr>
                                                        <m:t>P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  <m:sup/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〈"/>
                                          <m:endChr m:val="〉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/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∈[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b="0" i="1" smtClean="0">
                                                              <a:latin typeface="Cambria Math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𝛾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 smtClean="0"/>
                  <a:t> </a:t>
                </a:r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444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8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K-means++ Algorithm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First center uniformly at random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For a set of centers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 let: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lim>
                      </m:limLow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Fix current set of centers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Subsequent centers: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 prob.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-approx. to OPT in expectation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 b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/>
                      </a:rPr>
                      <m:t>∥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Algorithm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First center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: sample a point uniformly</a:t>
                </a:r>
              </a:p>
              <a:p>
                <a:r>
                  <a:rPr lang="en-US" dirty="0" smtClean="0"/>
                  <a:t>Initial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𝜓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0" dirty="0" smtClean="0"/>
                  <a:t> times do:</a:t>
                </a:r>
              </a:p>
              <a:p>
                <a:pPr lvl="1"/>
                <a:r>
                  <a:rPr lang="en-US" b="0" dirty="0" smtClean="0">
                    <a:latin typeface="Cambria Math"/>
                  </a:rPr>
                  <a:t>Repeat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b="0" dirty="0" smtClean="0">
                    <a:latin typeface="Cambria Math"/>
                  </a:rPr>
                  <a:t> times (in parallel)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b="0" dirty="0" smtClean="0"/>
                  <a:t> sample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b="0" dirty="0" smtClean="0"/>
                  <a:t> </a:t>
                </a:r>
                <a:r>
                  <a:rPr lang="en-US" b="0" dirty="0" err="1" smtClean="0"/>
                  <a:t>indep</a:t>
                </a:r>
                <a:r>
                  <a:rPr lang="en-US" b="0" dirty="0" smtClean="0"/>
                  <a:t>. with prob.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←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∪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dirty="0" smtClean="0"/>
                  <a:t> = the #points belonging to this center</a:t>
                </a:r>
              </a:p>
              <a:p>
                <a:r>
                  <a:rPr lang="en-US" dirty="0" smtClean="0"/>
                  <a:t>Cluster the weighted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b="0" dirty="0" smtClean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b="0" dirty="0" smtClean="0"/>
                  <a:t> clusters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3"/>
                <a:stretch>
                  <a:fillRect l="-1481" t="-3250" b="-3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7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/>
                      </a:rPr>
                      <m:t>∥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Algorithm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Oversampling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#points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ℓ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𝜓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b="1" dirty="0" err="1" smtClean="0"/>
                  <a:t>Thm</a:t>
                </a:r>
                <a:r>
                  <a:rPr lang="en-US" b="1" dirty="0" smtClean="0"/>
                  <a:t>. </a:t>
                </a: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en-US" dirty="0" smtClean="0"/>
                  <a:t>approx. used in the last step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-means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∥</m:t>
                    </m:r>
                  </m:oMath>
                </a14:m>
                <a:r>
                  <a:rPr lang="en-US" dirty="0" smtClean="0"/>
                  <a:t> obtains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 smtClean="0"/>
                  <a:t>-approx. to k-means</a:t>
                </a: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Ψ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Ψ</m:t>
                    </m:r>
                    <m:r>
                      <a:rPr lang="en-US" b="0" i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/>
                  <a:t> are the costs of clustering before and after one outer loop iteration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ℓ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Ψ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61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0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/>
                      </a:rPr>
                      <m:t>∥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Analysis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4864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For a set of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i="1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∑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 smtClean="0"/>
              </a:p>
              <a:p>
                <a:r>
                  <a:rPr lang="en-US" dirty="0" smtClean="0"/>
                  <a:t>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 in the increasing order by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Fix a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 smtClean="0"/>
                  <a:t> in OPT</a:t>
                </a:r>
              </a:p>
              <a:p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 prior to the iteration and let: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be the probability of 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smallest one chosen: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486400"/>
              </a:xfrm>
              <a:blipFill rotWithShape="1">
                <a:blip r:embed="rId3"/>
                <a:stretch>
                  <a:fillRect l="-593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3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/>
                      </a:rPr>
                      <m:t>∥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Analysis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Can either assign all points to some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or keep the original clustering: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∪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prob. that no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 smtClean="0"/>
                  <a:t> is selected</a:t>
                </a:r>
              </a:p>
              <a:p>
                <a:r>
                  <a:rPr lang="en-US" dirty="0" smtClean="0"/>
                  <a:t>Simplifying assumption: consider the case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(mean field analysis)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(decreasing sequence)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3"/>
                <a:stretch>
                  <a:fillRect l="-1852" t="-2586" r="-593" b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6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images.forbes.com/media/lists/companies/google_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53" y="55563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  <a:blipFill rotWithShape="1">
                <a:blip r:embed="rId3"/>
                <a:stretch>
                  <a:fillRect l="-1628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57800"/>
            <a:ext cx="914400" cy="1357163"/>
          </a:xfrm>
          <a:prstGeom prst="rect">
            <a:avLst/>
          </a:prstGeom>
        </p:spPr>
      </p:pic>
      <p:pic>
        <p:nvPicPr>
          <p:cNvPr id="1026" name="Picture 2" descr="http://www.wired.com/wiredenterprise/wp-content/uploads/2012/07/Dean-and-Ghemaw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2772905" cy="1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parcel2go.com/wp-content/uploads/2013/06/Yahoo_300dpi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7" y="1523999"/>
            <a:ext cx="2517883" cy="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accent1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/>
                      </a:rPr>
                      <m:t>∥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Analysis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is an increasing sequence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≤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2 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∪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≤(1−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  <m:r>
                          <a:rPr lang="en-US" b="0" i="1" smtClean="0">
                            <a:latin typeface="Cambria Math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2 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𝐶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3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2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06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Sorting: </a:t>
            </a:r>
            <a:r>
              <a:rPr lang="en-US" dirty="0" err="1" smtClean="0">
                <a:solidFill>
                  <a:srgbClr val="0070C0"/>
                </a:solidFill>
              </a:rPr>
              <a:t>Terasort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Sorting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keys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𝜶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machines</a:t>
                </a:r>
              </a:p>
              <a:p>
                <a:pPr lvl="1"/>
                <a:r>
                  <a:rPr lang="en-US" dirty="0" smtClean="0"/>
                  <a:t>Would like to partition keys uniformly into blocks: first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second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etc.</a:t>
                </a:r>
              </a:p>
              <a:p>
                <a:pPr lvl="1"/>
                <a:r>
                  <a:rPr lang="en-US" dirty="0" smtClean="0"/>
                  <a:t>Sort the keys locally on each machine</a:t>
                </a:r>
              </a:p>
              <a:p>
                <a:r>
                  <a:rPr lang="en-US" dirty="0" smtClean="0"/>
                  <a:t>Build an approximate histogram:</a:t>
                </a:r>
              </a:p>
              <a:p>
                <a:pPr lvl="1"/>
                <a:r>
                  <a:rPr lang="en-US" dirty="0" smtClean="0"/>
                  <a:t>Each machine takes a sample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𝒔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𝜶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</m:t>
                    </m:r>
                  </m:oMath>
                </a14:m>
                <a:r>
                  <a:rPr lang="en-US" dirty="0" smtClean="0"/>
                  <a:t>amples are sorted locally</a:t>
                </a:r>
              </a:p>
              <a:p>
                <a:pPr lvl="1"/>
                <a:r>
                  <a:rPr lang="en-US" dirty="0" smtClean="0"/>
                  <a:t>Blocks are computed based on the samples</a:t>
                </a:r>
              </a:p>
              <a:p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 bound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𝑙𝑜𝑔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samples suffice to compute al block sizes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</m:t>
                    </m:r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error</a:t>
                </a:r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𝑺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; </m:t>
                    </m:r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</m:e>
                        </m:acc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  <m:r>
                          <a:rPr lang="en-US" b="1" i="1" smtClean="0">
                            <a:latin typeface="Cambria Math"/>
                          </a:rPr>
                          <m:t>𝜶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)≤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𝜶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≥2/3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185" t="-2424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Linear sketching: one round</a:t>
                </a:r>
              </a:p>
              <a:p>
                <a:pPr lvl="2"/>
                <a:r>
                  <a:rPr lang="en-US" dirty="0" smtClean="0"/>
                  <a:t>“</a:t>
                </a:r>
                <a:r>
                  <a:rPr lang="en-US" dirty="0"/>
                  <a:t>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</a:t>
                </a:r>
                <a:r>
                  <a:rPr lang="en-US" dirty="0" smtClean="0"/>
                  <a:t>connectivity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659564"/>
            <a:ext cx="2105592" cy="10599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908427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90842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4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Version of </a:t>
                </a:r>
                <a:r>
                  <a:rPr lang="en-US" dirty="0" err="1" smtClean="0"/>
                  <a:t>Boruvka’s</a:t>
                </a:r>
                <a:r>
                  <a:rPr lang="en-US" dirty="0" smtClean="0"/>
                  <a:t> algorithm</a:t>
                </a:r>
              </a:p>
              <a:p>
                <a:r>
                  <a:rPr lang="en-US" dirty="0" smtClean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1"/>
                <a:r>
                  <a:rPr lang="en-US" dirty="0" smtClean="0"/>
                  <a:t>Each component chooses a neighboring component</a:t>
                </a:r>
              </a:p>
              <a:p>
                <a:pPr lvl="1"/>
                <a:r>
                  <a:rPr lang="en-US" dirty="0" smtClean="0"/>
                  <a:t>All pairs of chosen components get merged</a:t>
                </a:r>
              </a:p>
              <a:p>
                <a:r>
                  <a:rPr lang="en-US" dirty="0" smtClean="0"/>
                  <a:t>How to avoid </a:t>
                </a:r>
                <a:r>
                  <a:rPr lang="en-US" b="1" dirty="0" smtClean="0"/>
                  <a:t>chaining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If the graph of components is bipartite and only one side gets to choose then no chaining</a:t>
                </a:r>
              </a:p>
              <a:p>
                <a:r>
                  <a:rPr lang="en-US" b="1" dirty="0" smtClean="0"/>
                  <a:t>Randomly</a:t>
                </a:r>
                <a:r>
                  <a:rPr lang="en-US" dirty="0" smtClean="0"/>
                  <a:t> assign components to the sides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 b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7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Setup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Data: </a:t>
                </a:r>
                <a:r>
                  <a:rPr lang="en-US" b="1" dirty="0"/>
                  <a:t>N</a:t>
                </a:r>
                <a:r>
                  <a:rPr lang="en-US" dirty="0"/>
                  <a:t> edges of an undirected </a:t>
                </a:r>
                <a:r>
                  <a:rPr lang="en-US" dirty="0" smtClean="0"/>
                  <a:t>graph.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Notation: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err="1">
                        <a:latin typeface="Cambria Math"/>
                      </a:rPr>
                      <m:t>∈</m:t>
                    </m:r>
                    <m:r>
                      <a:rPr lang="en-US" i="1" dirty="0" err="1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 let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be its </a:t>
                </a:r>
                <a:r>
                  <a:rPr lang="en-US" dirty="0" smtClean="0"/>
                  <a:t>id in the data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set </a:t>
                </a:r>
                <a:r>
                  <a:rPr lang="en-US" dirty="0"/>
                  <a:t>of neighbors of </a:t>
                </a:r>
                <a:r>
                  <a:rPr lang="en-US" dirty="0" smtClean="0"/>
                  <a:t>a </a:t>
                </a:r>
                <a:r>
                  <a:rPr lang="en-US" dirty="0"/>
                  <a:t>subset of vertices S⊆</a:t>
                </a:r>
                <a:r>
                  <a:rPr lang="en-US" dirty="0" smtClean="0"/>
                  <a:t>V.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Labels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Algorithms assigns a label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to </a:t>
                </a:r>
                <a:r>
                  <a:rPr lang="en-US" dirty="0"/>
                  <a:t>each </a:t>
                </a:r>
                <a:r>
                  <a:rPr lang="en-US" dirty="0" smtClean="0"/>
                  <a:t>v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⊆</m:t>
                    </m:r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 be the set of vertices with the label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(invariant: subset </a:t>
                </a:r>
                <a:r>
                  <a:rPr lang="en-US" dirty="0"/>
                  <a:t>of the connected component containing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).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Active</a:t>
                </a:r>
                <a:r>
                  <a:rPr lang="en-US" dirty="0" smtClean="0"/>
                  <a:t> vertices:</a:t>
                </a:r>
              </a:p>
              <a:p>
                <a:r>
                  <a:rPr lang="en-US" dirty="0" smtClean="0"/>
                  <a:t>Some vertices will be called </a:t>
                </a:r>
                <a:r>
                  <a:rPr lang="en-US" b="1" dirty="0" smtClean="0"/>
                  <a:t>active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Every </a:t>
                </a:r>
                <a:r>
                  <a:rPr lang="en-US" dirty="0"/>
                  <a:t>set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will </a:t>
                </a:r>
                <a:r>
                  <a:rPr lang="en-US" dirty="0"/>
                  <a:t>have exactly one active </a:t>
                </a:r>
                <a:r>
                  <a:rPr lang="en-US" dirty="0" smtClean="0"/>
                  <a:t>vertex.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  <a:blipFill rotWithShape="1">
                <a:blip r:embed="rId2"/>
                <a:stretch>
                  <a:fillRect l="-1185" t="-1946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10399</TotalTime>
  <Words>3708</Words>
  <Application>Microsoft Office PowerPoint</Application>
  <PresentationFormat>On-screen Show (4:3)</PresentationFormat>
  <Paragraphs>388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CIS 700:  “algorithms for Big Data”</vt:lpstr>
      <vt:lpstr>Computational Model</vt:lpstr>
      <vt:lpstr>Computational Model</vt:lpstr>
      <vt:lpstr>MapReduce-style computations</vt:lpstr>
      <vt:lpstr>Models of parallel computation</vt:lpstr>
      <vt:lpstr>Sorting: Terasort</vt:lpstr>
      <vt:lpstr>Algorithms for Graphs</vt:lpstr>
      <vt:lpstr>Algorithm for Connectivity</vt:lpstr>
      <vt:lpstr>Algorithm for Connectivity: Setup</vt:lpstr>
      <vt:lpstr>Algorithm for Connectivity</vt:lpstr>
      <vt:lpstr>Algorithm for Connectivity: Analysis</vt:lpstr>
      <vt:lpstr>Algorithm for Connectivity: Implementation Details</vt:lpstr>
      <vt:lpstr>Applications</vt:lpstr>
      <vt:lpstr>Approximating Geometric Problems in Parallel Models</vt:lpstr>
      <vt:lpstr>Geometric Graph Problems</vt:lpstr>
      <vt:lpstr>MST: Single Linkage Clustering</vt:lpstr>
      <vt:lpstr>Earth-Mover Distance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  <vt:lpstr>Class Project</vt:lpstr>
      <vt:lpstr>Example: Gradient Descent in TensorFlow</vt:lpstr>
      <vt:lpstr>K-means Clustering</vt:lpstr>
      <vt:lpstr>Dimension reduction for K-means</vt:lpstr>
      <vt:lpstr>Dimension reduction for K-means</vt:lpstr>
      <vt:lpstr>Dimension reduction for K-means</vt:lpstr>
      <vt:lpstr>K-means++ Algorithm</vt:lpstr>
      <vt:lpstr>K-means∥ Algorithm</vt:lpstr>
      <vt:lpstr>K-means∥ Algorithm</vt:lpstr>
      <vt:lpstr>K-means∥ Analysis</vt:lpstr>
      <vt:lpstr>K-means∥ Analysis</vt:lpstr>
      <vt:lpstr>K-means∥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700:  “algorithms for Big Data”</dc:title>
  <dc:creator>Grigory</dc:creator>
  <cp:lastModifiedBy>Grigory</cp:lastModifiedBy>
  <cp:revision>33</cp:revision>
  <dcterms:created xsi:type="dcterms:W3CDTF">2015-11-16T13:09:30Z</dcterms:created>
  <dcterms:modified xsi:type="dcterms:W3CDTF">2015-11-23T18:28:52Z</dcterms:modified>
</cp:coreProperties>
</file>